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9" r:id="rId5"/>
    <p:sldId id="262" r:id="rId6"/>
    <p:sldId id="263" r:id="rId7"/>
    <p:sldId id="261" r:id="rId8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654" y="1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E701A-AC6D-40B3-9F6C-517D4EDAB86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EBEC5-E4DE-49F2-B4A4-315BC1B82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1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BEC5-E4DE-49F2-B4A4-315BC1B827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0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BEC5-E4DE-49F2-B4A4-315BC1B827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3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EBEC5-E4DE-49F2-B4A4-315BC1B827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01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2F559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2F559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438119" y="0"/>
            <a:ext cx="2513965" cy="1884045"/>
          </a:xfrm>
          <a:custGeom>
            <a:avLst/>
            <a:gdLst/>
            <a:ahLst/>
            <a:cxnLst/>
            <a:rect l="l" t="t" r="r" b="b"/>
            <a:pathLst>
              <a:path w="2513965" h="1884045">
                <a:moveTo>
                  <a:pt x="2513932" y="0"/>
                </a:moveTo>
                <a:lnTo>
                  <a:pt x="0" y="1883918"/>
                </a:lnTo>
              </a:path>
            </a:pathLst>
          </a:custGeom>
          <a:ln w="6096">
            <a:solidFill>
              <a:srgbClr val="E23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779507" y="542544"/>
            <a:ext cx="1790700" cy="1342390"/>
          </a:xfrm>
          <a:custGeom>
            <a:avLst/>
            <a:gdLst/>
            <a:ahLst/>
            <a:cxnLst/>
            <a:rect l="l" t="t" r="r" b="b"/>
            <a:pathLst>
              <a:path w="1790700" h="1342389">
                <a:moveTo>
                  <a:pt x="1790496" y="0"/>
                </a:moveTo>
                <a:lnTo>
                  <a:pt x="0" y="1341780"/>
                </a:lnTo>
              </a:path>
            </a:pathLst>
          </a:custGeom>
          <a:ln w="6096">
            <a:solidFill>
              <a:srgbClr val="E23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904731" y="399288"/>
            <a:ext cx="1913255" cy="1433830"/>
          </a:xfrm>
          <a:custGeom>
            <a:avLst/>
            <a:gdLst/>
            <a:ahLst/>
            <a:cxnLst/>
            <a:rect l="l" t="t" r="r" b="b"/>
            <a:pathLst>
              <a:path w="1913254" h="1433830">
                <a:moveTo>
                  <a:pt x="1912810" y="0"/>
                </a:moveTo>
                <a:lnTo>
                  <a:pt x="0" y="1433449"/>
                </a:lnTo>
              </a:path>
            </a:pathLst>
          </a:custGeom>
          <a:ln w="6096">
            <a:solidFill>
              <a:srgbClr val="E23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62583" y="5087111"/>
            <a:ext cx="2361565" cy="1771014"/>
          </a:xfrm>
          <a:custGeom>
            <a:avLst/>
            <a:gdLst/>
            <a:ahLst/>
            <a:cxnLst/>
            <a:rect l="l" t="t" r="r" b="b"/>
            <a:pathLst>
              <a:path w="2361565" h="1771015">
                <a:moveTo>
                  <a:pt x="2361171" y="0"/>
                </a:moveTo>
                <a:lnTo>
                  <a:pt x="0" y="1770976"/>
                </a:lnTo>
              </a:path>
            </a:pathLst>
          </a:custGeom>
          <a:ln w="6096">
            <a:solidFill>
              <a:srgbClr val="E23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71955" y="5638800"/>
            <a:ext cx="1625600" cy="1219200"/>
          </a:xfrm>
          <a:custGeom>
            <a:avLst/>
            <a:gdLst/>
            <a:ahLst/>
            <a:cxnLst/>
            <a:rect l="l" t="t" r="r" b="b"/>
            <a:pathLst>
              <a:path w="1625600" h="1219200">
                <a:moveTo>
                  <a:pt x="1625168" y="0"/>
                </a:moveTo>
                <a:lnTo>
                  <a:pt x="0" y="1218946"/>
                </a:lnTo>
              </a:path>
            </a:pathLst>
          </a:custGeom>
          <a:ln w="6096">
            <a:solidFill>
              <a:srgbClr val="E23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06324" y="5556503"/>
            <a:ext cx="1736725" cy="1302385"/>
          </a:xfrm>
          <a:custGeom>
            <a:avLst/>
            <a:gdLst/>
            <a:ahLst/>
            <a:cxnLst/>
            <a:rect l="l" t="t" r="r" b="b"/>
            <a:pathLst>
              <a:path w="1736725" h="1302384">
                <a:moveTo>
                  <a:pt x="1736178" y="0"/>
                </a:moveTo>
                <a:lnTo>
                  <a:pt x="0" y="1302207"/>
                </a:lnTo>
              </a:path>
            </a:pathLst>
          </a:custGeom>
          <a:ln w="6096">
            <a:solidFill>
              <a:srgbClr val="E23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4631435" y="3968496"/>
            <a:ext cx="615950" cy="462280"/>
          </a:xfrm>
          <a:custGeom>
            <a:avLst/>
            <a:gdLst/>
            <a:ahLst/>
            <a:cxnLst/>
            <a:rect l="l" t="t" r="r" b="b"/>
            <a:pathLst>
              <a:path w="615950" h="462279">
                <a:moveTo>
                  <a:pt x="0" y="0"/>
                </a:moveTo>
                <a:lnTo>
                  <a:pt x="615696" y="0"/>
                </a:lnTo>
                <a:lnTo>
                  <a:pt x="615696" y="461771"/>
                </a:lnTo>
                <a:lnTo>
                  <a:pt x="0" y="461771"/>
                </a:lnTo>
                <a:lnTo>
                  <a:pt x="0" y="0"/>
                </a:lnTo>
                <a:close/>
              </a:path>
            </a:pathLst>
          </a:custGeom>
          <a:solidFill>
            <a:srgbClr val="00A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5402579" y="3968496"/>
            <a:ext cx="615950" cy="462280"/>
          </a:xfrm>
          <a:custGeom>
            <a:avLst/>
            <a:gdLst/>
            <a:ahLst/>
            <a:cxnLst/>
            <a:rect l="l" t="t" r="r" b="b"/>
            <a:pathLst>
              <a:path w="615950" h="462279">
                <a:moveTo>
                  <a:pt x="0" y="0"/>
                </a:moveTo>
                <a:lnTo>
                  <a:pt x="615696" y="0"/>
                </a:lnTo>
                <a:lnTo>
                  <a:pt x="615696" y="461771"/>
                </a:lnTo>
                <a:lnTo>
                  <a:pt x="0" y="461771"/>
                </a:lnTo>
                <a:lnTo>
                  <a:pt x="0" y="0"/>
                </a:lnTo>
                <a:close/>
              </a:path>
            </a:pathLst>
          </a:custGeom>
          <a:solidFill>
            <a:srgbClr val="82B7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173723" y="3968496"/>
            <a:ext cx="615950" cy="462280"/>
          </a:xfrm>
          <a:custGeom>
            <a:avLst/>
            <a:gdLst/>
            <a:ahLst/>
            <a:cxnLst/>
            <a:rect l="l" t="t" r="r" b="b"/>
            <a:pathLst>
              <a:path w="615950" h="462279">
                <a:moveTo>
                  <a:pt x="0" y="0"/>
                </a:moveTo>
                <a:lnTo>
                  <a:pt x="615696" y="0"/>
                </a:lnTo>
                <a:lnTo>
                  <a:pt x="615696" y="461771"/>
                </a:lnTo>
                <a:lnTo>
                  <a:pt x="0" y="461771"/>
                </a:lnTo>
                <a:lnTo>
                  <a:pt x="0" y="0"/>
                </a:lnTo>
                <a:close/>
              </a:path>
            </a:pathLst>
          </a:custGeom>
          <a:solidFill>
            <a:srgbClr val="F39C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6944868" y="3968496"/>
            <a:ext cx="615950" cy="462280"/>
          </a:xfrm>
          <a:custGeom>
            <a:avLst/>
            <a:gdLst/>
            <a:ahLst/>
            <a:cxnLst/>
            <a:rect l="l" t="t" r="r" b="b"/>
            <a:pathLst>
              <a:path w="615950" h="462279">
                <a:moveTo>
                  <a:pt x="0" y="0"/>
                </a:moveTo>
                <a:lnTo>
                  <a:pt x="615696" y="0"/>
                </a:lnTo>
                <a:lnTo>
                  <a:pt x="615696" y="461771"/>
                </a:lnTo>
                <a:lnTo>
                  <a:pt x="0" y="461771"/>
                </a:lnTo>
                <a:lnTo>
                  <a:pt x="0" y="0"/>
                </a:lnTo>
                <a:close/>
              </a:path>
            </a:pathLst>
          </a:custGeom>
          <a:solidFill>
            <a:srgbClr val="E23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2F559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32054" y="1367789"/>
            <a:ext cx="11328400" cy="0"/>
          </a:xfrm>
          <a:custGeom>
            <a:avLst/>
            <a:gdLst/>
            <a:ahLst/>
            <a:cxnLst/>
            <a:rect l="l" t="t" r="r" b="b"/>
            <a:pathLst>
              <a:path w="11328400">
                <a:moveTo>
                  <a:pt x="0" y="0"/>
                </a:moveTo>
                <a:lnTo>
                  <a:pt x="11328400" y="0"/>
                </a:lnTo>
              </a:path>
            </a:pathLst>
          </a:custGeom>
          <a:ln w="50292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161776" y="833627"/>
            <a:ext cx="547370" cy="388620"/>
          </a:xfrm>
          <a:custGeom>
            <a:avLst/>
            <a:gdLst/>
            <a:ahLst/>
            <a:cxnLst/>
            <a:rect l="l" t="t" r="r" b="b"/>
            <a:pathLst>
              <a:path w="547370" h="388619">
                <a:moveTo>
                  <a:pt x="547116" y="0"/>
                </a:moveTo>
                <a:lnTo>
                  <a:pt x="0" y="0"/>
                </a:lnTo>
                <a:lnTo>
                  <a:pt x="0" y="285038"/>
                </a:lnTo>
                <a:lnTo>
                  <a:pt x="273558" y="388620"/>
                </a:lnTo>
                <a:lnTo>
                  <a:pt x="547116" y="285038"/>
                </a:lnTo>
                <a:lnTo>
                  <a:pt x="547116" y="0"/>
                </a:lnTo>
                <a:close/>
              </a:path>
            </a:pathLst>
          </a:custGeom>
          <a:solidFill>
            <a:srgbClr val="007A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161776" y="790955"/>
            <a:ext cx="547370" cy="388620"/>
          </a:xfrm>
          <a:custGeom>
            <a:avLst/>
            <a:gdLst/>
            <a:ahLst/>
            <a:cxnLst/>
            <a:rect l="l" t="t" r="r" b="b"/>
            <a:pathLst>
              <a:path w="547370" h="388619">
                <a:moveTo>
                  <a:pt x="547116" y="0"/>
                </a:moveTo>
                <a:lnTo>
                  <a:pt x="0" y="0"/>
                </a:lnTo>
                <a:lnTo>
                  <a:pt x="0" y="285038"/>
                </a:lnTo>
                <a:lnTo>
                  <a:pt x="273558" y="388620"/>
                </a:lnTo>
                <a:lnTo>
                  <a:pt x="547116" y="285038"/>
                </a:lnTo>
                <a:lnTo>
                  <a:pt x="547116" y="0"/>
                </a:lnTo>
                <a:close/>
              </a:path>
            </a:pathLst>
          </a:custGeom>
          <a:solidFill>
            <a:srgbClr val="00A3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47898" y="2220658"/>
            <a:ext cx="6696202" cy="1589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2F559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9072" y="1628928"/>
            <a:ext cx="11233855" cy="266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tvQE2WpHCU&amp;t=24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2220658"/>
            <a:ext cx="7391400" cy="1594667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823594" marR="5080" indent="551180">
              <a:lnSpc>
                <a:spcPts val="5830"/>
              </a:lnSpc>
              <a:spcBef>
                <a:spcPts val="835"/>
              </a:spcBef>
            </a:pPr>
            <a:r>
              <a:rPr spc="-5" dirty="0"/>
              <a:t>Assignment </a:t>
            </a:r>
            <a:r>
              <a:rPr lang="en-US" spc="-5" dirty="0"/>
              <a:t>1</a:t>
            </a:r>
            <a:r>
              <a:rPr spc="-5" dirty="0"/>
              <a:t>  </a:t>
            </a:r>
            <a:br>
              <a:rPr lang="en-US" spc="-5" dirty="0"/>
            </a:br>
            <a:r>
              <a:rPr lang="en-US" altLang="zh-TW" spc="-5" dirty="0"/>
              <a:t>Video Summarization</a:t>
            </a:r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89600" y="788225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FCFCFC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475" y="626592"/>
            <a:ext cx="13614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Rules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80402" y="1628928"/>
            <a:ext cx="11406797" cy="336823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/>
                <a:cs typeface="Times New Roman"/>
              </a:rPr>
              <a:t>Programs </a:t>
            </a:r>
            <a:r>
              <a:rPr sz="2800" spc="-10" dirty="0">
                <a:latin typeface="Times New Roman"/>
                <a:cs typeface="Times New Roman"/>
              </a:rPr>
              <a:t>must </a:t>
            </a:r>
            <a:r>
              <a:rPr sz="2800" dirty="0">
                <a:latin typeface="Times New Roman"/>
                <a:cs typeface="Times New Roman"/>
              </a:rPr>
              <a:t>be </a:t>
            </a:r>
            <a:r>
              <a:rPr sz="2800" spc="-5" dirty="0">
                <a:latin typeface="Times New Roman"/>
                <a:cs typeface="Times New Roman"/>
              </a:rPr>
              <a:t>based </a:t>
            </a:r>
            <a:r>
              <a:rPr sz="2800" dirty="0">
                <a:latin typeface="Times New Roman"/>
                <a:cs typeface="Times New Roman"/>
              </a:rPr>
              <a:t>on </a:t>
            </a:r>
            <a:r>
              <a:rPr sz="2800" spc="-10" dirty="0">
                <a:latin typeface="Times New Roman"/>
                <a:cs typeface="Times New Roman"/>
              </a:rPr>
              <a:t>C/C++ </a:t>
            </a:r>
            <a:r>
              <a:rPr lang="en-US" sz="2800" spc="-10" dirty="0">
                <a:latin typeface="Times New Roman"/>
                <a:cs typeface="Times New Roman"/>
              </a:rPr>
              <a:t>or Python</a:t>
            </a:r>
            <a:r>
              <a:rPr lang="zh-TW" altLang="en-US"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w/wo window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interface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/>
                <a:cs typeface="Times New Roman"/>
              </a:rPr>
              <a:t>No later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submission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/>
                <a:cs typeface="Times New Roman"/>
              </a:rPr>
              <a:t>Presentation slides are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necessary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lang="en-US" sz="2800" spc="-5" dirty="0">
                <a:latin typeface="Times New Roman"/>
                <a:cs typeface="Times New Roman"/>
              </a:rPr>
              <a:t>submission </a:t>
            </a:r>
            <a:r>
              <a:rPr sz="2800" dirty="0">
                <a:latin typeface="Times New Roman"/>
                <a:cs typeface="Times New Roman"/>
              </a:rPr>
              <a:t>due </a:t>
            </a:r>
            <a:r>
              <a:rPr sz="2800" spc="-5" dirty="0">
                <a:latin typeface="Times New Roman"/>
                <a:cs typeface="Times New Roman"/>
              </a:rPr>
              <a:t>date is</a:t>
            </a:r>
            <a:r>
              <a:rPr lang="en-US"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0</a:t>
            </a:r>
            <a:r>
              <a:rPr lang="en-US" sz="2800" dirty="0">
                <a:latin typeface="Times New Roman"/>
                <a:cs typeface="Times New Roman"/>
              </a:rPr>
              <a:t>3</a:t>
            </a:r>
            <a:r>
              <a:rPr sz="2800" dirty="0">
                <a:latin typeface="Times New Roman"/>
                <a:cs typeface="Times New Roman"/>
              </a:rPr>
              <a:t>/</a:t>
            </a:r>
            <a:r>
              <a:rPr lang="en-US" sz="2800" dirty="0">
                <a:latin typeface="Times New Roman"/>
                <a:cs typeface="Times New Roman"/>
              </a:rPr>
              <a:t>24</a:t>
            </a:r>
            <a:r>
              <a:rPr sz="2800" dirty="0">
                <a:latin typeface="Times New Roman"/>
                <a:cs typeface="Times New Roman"/>
              </a:rPr>
              <a:t>/2</a:t>
            </a:r>
            <a:r>
              <a:rPr lang="en-US" sz="2800" dirty="0">
                <a:latin typeface="Times New Roman"/>
                <a:cs typeface="Times New Roman"/>
              </a:rPr>
              <a:t>02</a:t>
            </a:r>
            <a:r>
              <a:rPr lang="en-US" altLang="zh-TW" sz="2800" dirty="0">
                <a:latin typeface="Times New Roman"/>
                <a:cs typeface="Times New Roman"/>
              </a:rPr>
              <a:t>5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23:59</a:t>
            </a:r>
            <a:endParaRPr lang="en-US"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altLang="zh-TW" sz="2800" dirty="0">
                <a:latin typeface="Times New Roman"/>
                <a:cs typeface="Times New Roman"/>
              </a:rPr>
              <a:t>The presentation date is on </a:t>
            </a:r>
            <a:r>
              <a:rPr lang="en-US" sz="2800" dirty="0">
                <a:latin typeface="Times New Roman"/>
                <a:cs typeface="Times New Roman"/>
              </a:rPr>
              <a:t>0</a:t>
            </a:r>
            <a:r>
              <a:rPr lang="en-US" altLang="zh-TW" sz="2800" dirty="0">
                <a:latin typeface="Times New Roman"/>
                <a:cs typeface="Times New Roman"/>
              </a:rPr>
              <a:t>3</a:t>
            </a:r>
            <a:r>
              <a:rPr lang="en-US" sz="2800" dirty="0">
                <a:latin typeface="Times New Roman"/>
                <a:cs typeface="Times New Roman"/>
              </a:rPr>
              <a:t>/</a:t>
            </a:r>
            <a:r>
              <a:rPr lang="en-US" altLang="zh-TW" sz="2800" dirty="0">
                <a:latin typeface="Times New Roman"/>
                <a:cs typeface="Times New Roman"/>
              </a:rPr>
              <a:t>26</a:t>
            </a:r>
            <a:r>
              <a:rPr lang="en-US" sz="2800" dirty="0">
                <a:latin typeface="Times New Roman"/>
                <a:cs typeface="Times New Roman"/>
              </a:rPr>
              <a:t>/2025</a:t>
            </a: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sz="2800" dirty="0">
                <a:latin typeface="Times New Roman"/>
                <a:cs typeface="Times New Roman"/>
              </a:rPr>
              <a:t>The presentation should all be in English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89600" y="788225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FCFCFC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474" y="626592"/>
            <a:ext cx="417152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</a:t>
            </a:r>
            <a:r>
              <a:rPr lang="en-US" sz="4400" dirty="0"/>
              <a:t>equirements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437419" y="1422863"/>
            <a:ext cx="11101997" cy="337079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241935" algn="l"/>
              </a:tabLst>
            </a:pPr>
            <a:r>
              <a:rPr lang="en-US" altLang="zh-TW" sz="2800" spc="-5" dirty="0">
                <a:latin typeface="Times New Roman"/>
                <a:cs typeface="Times New Roman"/>
              </a:rPr>
              <a:t>Please complete the following guidelines:</a:t>
            </a:r>
            <a:endParaRPr lang="en-US" sz="2800" spc="-5" dirty="0">
              <a:latin typeface="Times New Roman"/>
              <a:cs typeface="Times New Roman"/>
            </a:endParaRPr>
          </a:p>
          <a:p>
            <a:pPr marL="984250" lvl="1" indent="-514350">
              <a:spcBef>
                <a:spcPts val="1105"/>
              </a:spcBef>
              <a:buFont typeface="+mj-lt"/>
              <a:buAutoNum type="arabicPeriod"/>
              <a:tabLst>
                <a:tab pos="241935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Consider addition </a:t>
            </a:r>
            <a:r>
              <a:rPr lang="en-US" sz="2800" b="1" spc="-5" dirty="0">
                <a:latin typeface="Times New Roman"/>
                <a:cs typeface="Times New Roman"/>
              </a:rPr>
              <a:t>video</a:t>
            </a:r>
            <a:r>
              <a:rPr lang="en-US" sz="2800" spc="-5" dirty="0">
                <a:latin typeface="Times New Roman"/>
                <a:cs typeface="Times New Roman"/>
              </a:rPr>
              <a:t>/</a:t>
            </a:r>
            <a:r>
              <a:rPr lang="en-US" sz="2800" b="1" spc="-5" dirty="0">
                <a:latin typeface="Times New Roman"/>
                <a:cs typeface="Times New Roman"/>
              </a:rPr>
              <a:t>audio features.</a:t>
            </a:r>
          </a:p>
          <a:p>
            <a:pPr marL="984250" lvl="1" indent="-514350">
              <a:spcBef>
                <a:spcPts val="1105"/>
              </a:spcBef>
              <a:buFont typeface="+mj-lt"/>
              <a:buAutoNum type="arabicPeriod"/>
              <a:tabLst>
                <a:tab pos="241935" algn="l"/>
              </a:tabLst>
            </a:pPr>
            <a:r>
              <a:rPr lang="en-US" altLang="zh-TW" sz="2800" spc="-5" dirty="0">
                <a:latin typeface="Times New Roman"/>
                <a:cs typeface="Times New Roman"/>
              </a:rPr>
              <a:t>Design </a:t>
            </a:r>
            <a:r>
              <a:rPr lang="en-US" altLang="zh-TW"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your own </a:t>
            </a:r>
            <a:r>
              <a:rPr lang="en-US" altLang="zh-TW" sz="2800" b="1" spc="-5" dirty="0">
                <a:latin typeface="Times New Roman"/>
                <a:cs typeface="Times New Roman"/>
              </a:rPr>
              <a:t>algorithm </a:t>
            </a:r>
            <a:r>
              <a:rPr lang="en-US" altLang="zh-TW" sz="2800" spc="-5" dirty="0">
                <a:latin typeface="Times New Roman"/>
                <a:cs typeface="Times New Roman"/>
              </a:rPr>
              <a:t>to implement the </a:t>
            </a:r>
            <a:r>
              <a:rPr lang="en-US" sz="2800" spc="-5" dirty="0">
                <a:latin typeface="Times New Roman"/>
                <a:cs typeface="Times New Roman"/>
              </a:rPr>
              <a:t>video summarization</a:t>
            </a:r>
            <a:r>
              <a:rPr lang="en-US" altLang="zh-TW" sz="2800" spc="-5" dirty="0">
                <a:latin typeface="Times New Roman"/>
                <a:cs typeface="Times New Roman"/>
              </a:rPr>
              <a:t>.</a:t>
            </a:r>
          </a:p>
          <a:p>
            <a:pPr marL="984250" lvl="1" indent="-514350">
              <a:spcBef>
                <a:spcPts val="1105"/>
              </a:spcBef>
              <a:buFont typeface="+mj-lt"/>
              <a:buAutoNum type="arabicPeriod"/>
              <a:tabLst>
                <a:tab pos="241935" algn="l"/>
              </a:tabLst>
            </a:pPr>
            <a:r>
              <a:rPr lang="en-US" altLang="zh-TW" sz="2800" spc="-5" dirty="0">
                <a:latin typeface="Times New Roman"/>
                <a:cs typeface="Times New Roman"/>
              </a:rPr>
              <a:t>Report the evaluation metrics and output videos.</a:t>
            </a:r>
          </a:p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241935" algn="l"/>
              </a:tabLst>
            </a:pPr>
            <a:r>
              <a:rPr lang="en-US" altLang="zh-TW" sz="2400" spc="-5" dirty="0">
                <a:latin typeface="Times New Roman"/>
                <a:cs typeface="Times New Roman"/>
              </a:rPr>
              <a:t>Note : Please indicate the frame index where the predicted moments are.</a:t>
            </a: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241935" algn="l"/>
              </a:tabLst>
            </a:pPr>
            <a:endParaRPr lang="en-US" sz="2800" spc="-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159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89600" y="788225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FCFCFC"/>
                </a:solidFill>
                <a:latin typeface="Trebuchet MS"/>
                <a:cs typeface="Trebuchet MS"/>
              </a:rPr>
              <a:t>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475" y="626592"/>
            <a:ext cx="958172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Dataset</a:t>
            </a:r>
            <a:r>
              <a:rPr lang="en-US" sz="4400" dirty="0"/>
              <a:t>s 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427276" y="1430376"/>
            <a:ext cx="11231324" cy="2721899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/>
                <a:cs typeface="Times New Roman"/>
              </a:rPr>
              <a:t>Number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lang="en-US" sz="2800" dirty="0">
                <a:latin typeface="Times New Roman"/>
                <a:cs typeface="Times New Roman"/>
              </a:rPr>
              <a:t>test </a:t>
            </a:r>
            <a:r>
              <a:rPr lang="en-US" sz="2800" spc="-5" dirty="0">
                <a:latin typeface="Times New Roman"/>
                <a:cs typeface="Times New Roman"/>
              </a:rPr>
              <a:t>videos</a:t>
            </a:r>
            <a:r>
              <a:rPr sz="2800" spc="-5" dirty="0">
                <a:latin typeface="Times New Roman"/>
                <a:cs typeface="Times New Roman"/>
              </a:rPr>
              <a:t> :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latin typeface="Times New Roman"/>
                <a:cs typeface="Times New Roman"/>
              </a:rPr>
              <a:t>3</a:t>
            </a:r>
            <a:endParaRPr lang="en-US" sz="2800" b="1" spc="-5" dirty="0">
              <a:latin typeface="Times New Roman"/>
              <a:cs typeface="Times New Roman"/>
            </a:endParaRPr>
          </a:p>
          <a:p>
            <a:pPr marL="698500" lvl="1" indent="-228600">
              <a:spcBef>
                <a:spcPts val="1105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video1</a:t>
            </a:r>
            <a:r>
              <a:rPr lang="en-US" sz="2800" spc="-5" baseline="30000" dirty="0">
                <a:latin typeface="Times New Roman"/>
                <a:cs typeface="Times New Roman"/>
              </a:rPr>
              <a:t>[1]</a:t>
            </a:r>
            <a:r>
              <a:rPr lang="en-US" sz="2800" spc="-5" dirty="0">
                <a:latin typeface="Times New Roman"/>
                <a:cs typeface="Times New Roman"/>
              </a:rPr>
              <a:t> (</a:t>
            </a:r>
            <a:r>
              <a:rPr lang="en-US"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w/ </a:t>
            </a:r>
            <a:r>
              <a:rPr lang="en-US" sz="2800" spc="-5" dirty="0">
                <a:latin typeface="Times New Roman"/>
                <a:cs typeface="Times New Roman"/>
              </a:rPr>
              <a:t>GT) (~104s)</a:t>
            </a:r>
          </a:p>
          <a:p>
            <a:pPr marL="698500" lvl="1" indent="-228600">
              <a:spcBef>
                <a:spcPts val="1105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video2</a:t>
            </a:r>
            <a:r>
              <a:rPr lang="en-US" sz="2800" spc="-5" baseline="30000" dirty="0">
                <a:latin typeface="Times New Roman"/>
                <a:cs typeface="Times New Roman"/>
              </a:rPr>
              <a:t>[1]</a:t>
            </a:r>
            <a:r>
              <a:rPr lang="en-US" sz="2800" spc="-5" dirty="0">
                <a:latin typeface="Times New Roman"/>
                <a:cs typeface="Times New Roman"/>
              </a:rPr>
              <a:t> (</a:t>
            </a:r>
            <a:r>
              <a:rPr lang="en-US"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w/ </a:t>
            </a:r>
            <a:r>
              <a:rPr lang="en-US" sz="2800" spc="-5" dirty="0">
                <a:latin typeface="Times New Roman"/>
                <a:cs typeface="Times New Roman"/>
              </a:rPr>
              <a:t>GT) (~98s)</a:t>
            </a:r>
          </a:p>
          <a:p>
            <a:pPr marL="698500" lvl="1" indent="-228600">
              <a:spcBef>
                <a:spcPts val="1105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sz="2800" spc="-5" dirty="0" err="1">
                <a:latin typeface="Times New Roman"/>
                <a:cs typeface="Times New Roman"/>
              </a:rPr>
              <a:t>video</a:t>
            </a:r>
            <a:r>
              <a:rPr lang="en-US" altLang="zh-TW" sz="2800" spc="-5" dirty="0" err="1">
                <a:latin typeface="Times New Roman"/>
                <a:cs typeface="Times New Roman"/>
              </a:rPr>
              <a:t>_youtube</a:t>
            </a:r>
            <a:r>
              <a:rPr lang="en-US" altLang="zh-TW" sz="2800" spc="-5" baseline="30000" dirty="0">
                <a:latin typeface="Times New Roman"/>
                <a:cs typeface="Times New Roman"/>
              </a:rPr>
              <a:t>[2]</a:t>
            </a:r>
            <a:r>
              <a:rPr lang="en-US" altLang="zh-TW" sz="2800" spc="-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(</a:t>
            </a:r>
            <a:r>
              <a:rPr lang="en-US"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w/o </a:t>
            </a:r>
            <a:r>
              <a:rPr lang="en-US" sz="2800" spc="-5" dirty="0">
                <a:latin typeface="Times New Roman"/>
                <a:cs typeface="Times New Roman"/>
              </a:rPr>
              <a:t>GT) (~427s)</a:t>
            </a:r>
            <a:endParaRPr sz="2800" dirty="0">
              <a:latin typeface="Times New Roman"/>
              <a:cs typeface="Times New Roman"/>
            </a:endParaRPr>
          </a:p>
          <a:p>
            <a:pPr marL="469900" lvl="1">
              <a:lnSpc>
                <a:spcPct val="100000"/>
              </a:lnSpc>
              <a:spcBef>
                <a:spcPts val="509"/>
              </a:spcBef>
              <a:buClr>
                <a:srgbClr val="000000"/>
              </a:buClr>
              <a:tabLst>
                <a:tab pos="812165" algn="l"/>
                <a:tab pos="813435" algn="l"/>
              </a:tabLst>
            </a:pPr>
            <a:endParaRPr lang="en-US" sz="2400" u="sng" spc="-5" dirty="0">
              <a:uFill>
                <a:solidFill>
                  <a:srgbClr val="0563C1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83B105-E206-4F3E-8022-27C6159E3D52}"/>
              </a:ext>
            </a:extLst>
          </p:cNvPr>
          <p:cNvSpPr txBox="1"/>
          <p:nvPr/>
        </p:nvSpPr>
        <p:spPr>
          <a:xfrm>
            <a:off x="-48348" y="6432894"/>
            <a:ext cx="11734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Zhu, </a:t>
            </a:r>
            <a:r>
              <a:rPr lang="en-US" sz="11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Wencheng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Jiwen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Lu, </a:t>
            </a:r>
            <a:r>
              <a:rPr lang="en-US" sz="11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Jiahao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 and </a:t>
            </a:r>
            <a:r>
              <a:rPr lang="en-US" sz="11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Zhou. “</a:t>
            </a:r>
            <a:r>
              <a:rPr lang="en-US" sz="11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DSNet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Flexible Detect-to-Summarize Network for Video Summarization.” </a:t>
            </a:r>
            <a:r>
              <a:rPr lang="en-US" sz="11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30 (2020): 948-962.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https://www.youtube.com/watch?v=utvQE2WpHCU&amp;t=24s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42ACAE-50CB-497E-8055-78394B3F586D}"/>
              </a:ext>
            </a:extLst>
          </p:cNvPr>
          <p:cNvSpPr txBox="1"/>
          <p:nvPr/>
        </p:nvSpPr>
        <p:spPr>
          <a:xfrm>
            <a:off x="6336270" y="2028125"/>
            <a:ext cx="518160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 (GT) contains 20 people’s annotations, therefore evaluate each and only select the best score.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(More information can be found at code)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89600" y="788225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FCFCFC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474" y="626592"/>
            <a:ext cx="417152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dirty="0"/>
              <a:t>Baseline Code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437419" y="1422863"/>
            <a:ext cx="11101997" cy="880369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05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lang="en-US" altLang="zh-TW" sz="2400" spc="-5" dirty="0">
                <a:latin typeface="Times New Roman"/>
                <a:cs typeface="Times New Roman"/>
              </a:rPr>
              <a:t>We provide the code using </a:t>
            </a:r>
            <a:r>
              <a:rPr lang="en-US" altLang="zh-TW" sz="2400" b="1" spc="-5" dirty="0">
                <a:latin typeface="Times New Roman"/>
                <a:cs typeface="Times New Roman"/>
              </a:rPr>
              <a:t>RMS Energy</a:t>
            </a:r>
            <a:r>
              <a:rPr lang="en-US" altLang="zh-TW" sz="2400" spc="-5" dirty="0">
                <a:latin typeface="Times New Roman"/>
                <a:cs typeface="Times New Roman"/>
              </a:rPr>
              <a:t> and </a:t>
            </a:r>
            <a:r>
              <a:rPr lang="en-US" altLang="zh-TW" sz="2400" b="1" spc="-5" dirty="0">
                <a:latin typeface="Times New Roman"/>
                <a:cs typeface="Times New Roman"/>
              </a:rPr>
              <a:t>Differences of Histogram </a:t>
            </a:r>
            <a:r>
              <a:rPr lang="en-US" altLang="zh-TW" sz="2400" spc="-5" dirty="0">
                <a:latin typeface="Times New Roman"/>
                <a:cs typeface="Times New Roman"/>
              </a:rPr>
              <a:t>to determine the target moment.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710FBB-08F9-487F-8D55-B3780E252D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9" y="2539733"/>
            <a:ext cx="3776386" cy="302110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3D3DB85-0E28-406F-AE5E-A0A0A5A8C172}"/>
              </a:ext>
            </a:extLst>
          </p:cNvPr>
          <p:cNvSpPr txBox="1"/>
          <p:nvPr/>
        </p:nvSpPr>
        <p:spPr>
          <a:xfrm>
            <a:off x="1663700" y="554928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Video1</a:t>
            </a:r>
            <a:r>
              <a:rPr lang="zh-TW" altLang="en-US" dirty="0"/>
              <a:t> </a:t>
            </a:r>
            <a:endParaRPr 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198F874-6C0A-4D67-AEB2-5415A9E63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94" y="2539733"/>
            <a:ext cx="3776386" cy="302110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88934B7-E8C0-46BA-A4EB-79CCB7509986}"/>
              </a:ext>
            </a:extLst>
          </p:cNvPr>
          <p:cNvSpPr txBox="1"/>
          <p:nvPr/>
        </p:nvSpPr>
        <p:spPr>
          <a:xfrm>
            <a:off x="5740742" y="554928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Video2</a:t>
            </a:r>
            <a:r>
              <a:rPr lang="zh-TW" altLang="en-US" dirty="0"/>
              <a:t> </a:t>
            </a:r>
            <a:endParaRPr 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B6F6285-C357-44D0-9374-C9AF53F80F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556052"/>
            <a:ext cx="3776386" cy="302110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5DCF7F17-A1CF-4718-B7C2-33F08E45A4F9}"/>
              </a:ext>
            </a:extLst>
          </p:cNvPr>
          <p:cNvSpPr txBox="1"/>
          <p:nvPr/>
        </p:nvSpPr>
        <p:spPr>
          <a:xfrm>
            <a:off x="9467375" y="5550254"/>
            <a:ext cx="190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Video_youtube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4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89600" y="788225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FCFCFC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474" y="626592"/>
            <a:ext cx="691472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dirty="0"/>
              <a:t>Experimental Results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437419" y="1422863"/>
            <a:ext cx="11101997" cy="511037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05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lang="en-US" altLang="zh-TW" sz="2400" spc="-5" dirty="0">
                <a:latin typeface="Times New Roman"/>
                <a:cs typeface="Times New Roman"/>
              </a:rPr>
              <a:t>Please provide the following metrics and videos in your assignment.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7FE22F5-07AE-4034-B6CC-041FACB7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80447"/>
              </p:ext>
            </p:extLst>
          </p:nvPr>
        </p:nvGraphicFramePr>
        <p:xfrm>
          <a:off x="2133600" y="2133600"/>
          <a:ext cx="7467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76097097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22347838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14917781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99146529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39014288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61083364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636176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dirty="0"/>
                        <a:t>Video 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393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2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1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2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1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9940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124352"/>
                  </a:ext>
                </a:extLst>
              </a:tr>
            </a:tbl>
          </a:graphicData>
        </a:graphic>
      </p:graphicFrame>
      <p:pic>
        <p:nvPicPr>
          <p:cNvPr id="12" name="output_youtube">
            <a:hlinkClick r:id="" action="ppaction://media"/>
            <a:extLst>
              <a:ext uri="{FF2B5EF4-FFF2-40B4-BE49-F238E27FC236}">
                <a16:creationId xmlns:a16="http://schemas.microsoft.com/office/drawing/2014/main" id="{CA6D4281-B70A-4A97-81D8-5E3E5CE094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26161" y="3706620"/>
            <a:ext cx="4017333" cy="2008667"/>
          </a:xfrm>
          <a:prstGeom prst="rect">
            <a:avLst/>
          </a:prstGeom>
        </p:spPr>
      </p:pic>
      <p:pic>
        <p:nvPicPr>
          <p:cNvPr id="15" name="output_video1">
            <a:hlinkClick r:id="" action="ppaction://media"/>
            <a:extLst>
              <a:ext uri="{FF2B5EF4-FFF2-40B4-BE49-F238E27FC236}">
                <a16:creationId xmlns:a16="http://schemas.microsoft.com/office/drawing/2014/main" id="{37024040-FF14-414B-9A34-03DF736F30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4746" y="3714896"/>
            <a:ext cx="3556251" cy="2000391"/>
          </a:xfrm>
          <a:prstGeom prst="rect">
            <a:avLst/>
          </a:prstGeom>
        </p:spPr>
      </p:pic>
      <p:pic>
        <p:nvPicPr>
          <p:cNvPr id="16" name="output_video2">
            <a:hlinkClick r:id="" action="ppaction://media"/>
            <a:extLst>
              <a:ext uri="{FF2B5EF4-FFF2-40B4-BE49-F238E27FC236}">
                <a16:creationId xmlns:a16="http://schemas.microsoft.com/office/drawing/2014/main" id="{67842DAE-DE70-477E-B302-994105A1489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64412" y="3686926"/>
            <a:ext cx="3605976" cy="202836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8C2F606-8EDA-4CBA-80D7-32297AD3DE4D}"/>
              </a:ext>
            </a:extLst>
          </p:cNvPr>
          <p:cNvSpPr txBox="1"/>
          <p:nvPr/>
        </p:nvSpPr>
        <p:spPr>
          <a:xfrm>
            <a:off x="1485558" y="578676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Video1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4E33601-6BEF-43C9-9CFD-62CF63AD5FDA}"/>
              </a:ext>
            </a:extLst>
          </p:cNvPr>
          <p:cNvSpPr txBox="1"/>
          <p:nvPr/>
        </p:nvSpPr>
        <p:spPr>
          <a:xfrm>
            <a:off x="5410200" y="578676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Video2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7FA079E-B6FB-46E1-9B91-76F132023955}"/>
              </a:ext>
            </a:extLst>
          </p:cNvPr>
          <p:cNvSpPr txBox="1"/>
          <p:nvPr/>
        </p:nvSpPr>
        <p:spPr>
          <a:xfrm>
            <a:off x="9220200" y="5786761"/>
            <a:ext cx="190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Video_youtube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0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4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89600" y="788225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FCFCFC"/>
                </a:solidFill>
                <a:latin typeface="Trebuchet MS"/>
                <a:cs typeface="Trebuchet MS"/>
              </a:rPr>
              <a:t>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475" y="626592"/>
            <a:ext cx="958172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dirty="0"/>
              <a:t>Baseline code of video summarization 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533400" y="1371600"/>
            <a:ext cx="7543800" cy="823944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pc="-5" dirty="0">
                <a:latin typeface="Times New Roman"/>
                <a:cs typeface="Times New Roman"/>
              </a:rPr>
              <a:t>Download </a:t>
            </a:r>
            <a:r>
              <a:rPr dirty="0">
                <a:latin typeface="Times New Roman"/>
                <a:cs typeface="Times New Roman"/>
              </a:rPr>
              <a:t>links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dirty="0">
                <a:latin typeface="Times New Roman"/>
                <a:cs typeface="Times New Roman"/>
              </a:rPr>
              <a:t>Directory Structure: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5B85D6-5AC5-4AEC-BAEE-3002E60D0271}"/>
              </a:ext>
            </a:extLst>
          </p:cNvPr>
          <p:cNvSpPr txBox="1"/>
          <p:nvPr/>
        </p:nvSpPr>
        <p:spPr>
          <a:xfrm>
            <a:off x="762000" y="2222501"/>
            <a:ext cx="25146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114_2_assignment1/</a:t>
            </a:r>
          </a:p>
          <a:p>
            <a:r>
              <a:rPr lang="en-US" dirty="0">
                <a:latin typeface="Times New Roman"/>
                <a:cs typeface="Times New Roman"/>
              </a:rPr>
              <a:t>…videos/</a:t>
            </a:r>
          </a:p>
          <a:p>
            <a:r>
              <a:rPr lang="en-US" dirty="0">
                <a:latin typeface="Times New Roman"/>
                <a:cs typeface="Times New Roman"/>
              </a:rPr>
              <a:t>……/video1.mp4</a:t>
            </a:r>
          </a:p>
          <a:p>
            <a:r>
              <a:rPr lang="en-US" dirty="0">
                <a:latin typeface="Times New Roman"/>
                <a:cs typeface="Times New Roman"/>
              </a:rPr>
              <a:t>……/video2.mp4</a:t>
            </a:r>
          </a:p>
          <a:p>
            <a:r>
              <a:rPr lang="en-US" dirty="0">
                <a:latin typeface="Times New Roman"/>
                <a:cs typeface="Times New Roman"/>
              </a:rPr>
              <a:t>…labels/</a:t>
            </a:r>
          </a:p>
          <a:p>
            <a:r>
              <a:rPr lang="en-US" dirty="0">
                <a:latin typeface="Times New Roman"/>
                <a:cs typeface="Times New Roman"/>
              </a:rPr>
              <a:t>……/video1.json</a:t>
            </a:r>
          </a:p>
          <a:p>
            <a:r>
              <a:rPr lang="en-US" dirty="0">
                <a:latin typeface="Times New Roman"/>
                <a:cs typeface="Times New Roman"/>
              </a:rPr>
              <a:t>……/video2.json</a:t>
            </a:r>
          </a:p>
          <a:p>
            <a:r>
              <a:rPr lang="en-US" dirty="0">
                <a:latin typeface="Times New Roman"/>
                <a:cs typeface="Times New Roman"/>
              </a:rPr>
              <a:t>summarization.py</a:t>
            </a:r>
          </a:p>
          <a:p>
            <a:r>
              <a:rPr lang="en-US">
                <a:latin typeface="Times New Roman"/>
                <a:cs typeface="Times New Roman"/>
              </a:rPr>
              <a:t>README.md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3203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</TotalTime>
  <Words>347</Words>
  <Application>Microsoft Office PowerPoint</Application>
  <PresentationFormat>寬螢幕</PresentationFormat>
  <Paragraphs>71</Paragraphs>
  <Slides>7</Slides>
  <Notes>3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Trebuchet MS</vt:lpstr>
      <vt:lpstr>Office Theme</vt:lpstr>
      <vt:lpstr>Assignment 1   Video Summarization</vt:lpstr>
      <vt:lpstr>Rules</vt:lpstr>
      <vt:lpstr>Requirements</vt:lpstr>
      <vt:lpstr>Datasets </vt:lpstr>
      <vt:lpstr>Baseline Code</vt:lpstr>
      <vt:lpstr>Experimental Results</vt:lpstr>
      <vt:lpstr>Baseline code of video summarization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林于楊</dc:creator>
  <cp:lastModifiedBy>Wei-Cheng Lin</cp:lastModifiedBy>
  <cp:revision>92</cp:revision>
  <dcterms:created xsi:type="dcterms:W3CDTF">2019-03-13T12:12:28Z</dcterms:created>
  <dcterms:modified xsi:type="dcterms:W3CDTF">2025-03-08T09:10:51Z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2019-02-28T00:00:00Z</vt:filetime>
  </property>
  <property fmtid="{D5CDD505-2E9C-101B-9397-08002B2CF9AE}" pid="3" name="Creator">
    <vt:lpwstr>Acrobat PDFMaker 11 for PowerPoint</vt:lpwstr>
  </property>
  <property fmtid="{D5CDD505-2E9C-101B-9397-08002B2CF9AE}" pid="4" name="LastSaved">
    <vt:filetime>2019-03-13T00:00:00Z</vt:filetime>
  </property>
</Properties>
</file>